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handoutMasterIdLst>
    <p:handoutMasterId r:id="rId13"/>
  </p:handoutMasterIdLst>
  <p:sldIdLst>
    <p:sldId id="274" r:id="rId2"/>
    <p:sldId id="258" r:id="rId3"/>
    <p:sldId id="257" r:id="rId4"/>
    <p:sldId id="269" r:id="rId5"/>
    <p:sldId id="276" r:id="rId6"/>
    <p:sldId id="277" r:id="rId7"/>
    <p:sldId id="275" r:id="rId8"/>
    <p:sldId id="278" r:id="rId9"/>
    <p:sldId id="279" r:id="rId10"/>
    <p:sldId id="267" r:id="rId11"/>
    <p:sldId id="268" r:id="rId12"/>
  </p:sldIdLst>
  <p:sldSz cx="9144000" cy="6858000" type="screen4x3"/>
  <p:notesSz cx="6858000" cy="931386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0476" autoAdjust="0"/>
  </p:normalViewPr>
  <p:slideViewPr>
    <p:cSldViewPr>
      <p:cViewPr varScale="1">
        <p:scale>
          <a:sx n="67" d="100"/>
          <a:sy n="67" d="100"/>
        </p:scale>
        <p:origin x="1254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image" Target="../media/image12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16.wmf"/><Relationship Id="rId1" Type="http://schemas.openxmlformats.org/officeDocument/2006/relationships/image" Target="../media/image15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18.wmf"/><Relationship Id="rId1" Type="http://schemas.openxmlformats.org/officeDocument/2006/relationships/image" Target="../media/image17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05A03C1A-E777-4129-BD58-0B2354327421}" type="datetimeFigureOut">
              <a:rPr lang="en-US"/>
              <a:pPr>
                <a:defRPr/>
              </a:pPr>
              <a:t>1/11/2016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7138"/>
            <a:ext cx="2971800" cy="4651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847138"/>
            <a:ext cx="2971800" cy="46513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F2F9A5EC-7622-4BC8-BF74-F1E28328BC5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0000866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white">
          <a:xfrm>
            <a:off x="0" y="5970588"/>
            <a:ext cx="9144000" cy="887412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-9525" y="6053138"/>
            <a:ext cx="2249488" cy="7127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2359025" y="6043613"/>
            <a:ext cx="6784975" cy="7143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9013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C07EE087-7D8F-4AD6-B4EF-2C649776A531}" type="datetimeFigureOut">
              <a:rPr lang="en-US"/>
              <a:pPr>
                <a:defRPr/>
              </a:pPr>
              <a:t>1/11/2016</a:t>
            </a:fld>
            <a:endParaRPr lang="en-US"/>
          </a:p>
        </p:txBody>
      </p:sp>
      <p:sp>
        <p:nvSpPr>
          <p:cNvPr id="10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975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5D7397E-6482-48A6-B641-21F7EDFB726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2357410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F5DEC8-6C77-4AB0-A3F7-D11DDC950969}" type="datetimeFigureOut">
              <a:rPr lang="en-US"/>
              <a:pPr>
                <a:defRPr/>
              </a:pPr>
              <a:t>1/11/2016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4DBD27-AEE4-4097-BCBB-F66B3D83491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182589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white">
          <a:xfrm>
            <a:off x="6096000" y="0"/>
            <a:ext cx="320675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0"/>
            <a:ext cx="2209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92633E-3EAB-4F70-B16E-B9093F2298E8}" type="datetimeFigureOut">
              <a:rPr lang="en-US"/>
              <a:pPr>
                <a:defRPr/>
              </a:pPr>
              <a:t>1/11/2016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248400"/>
            <a:ext cx="5573713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5"/>
          </a:xfrm>
        </p:spPr>
        <p:txBody>
          <a:bodyPr/>
          <a:lstStyle>
            <a:lvl1pPr>
              <a:defRPr/>
            </a:lvl1pPr>
          </a:lstStyle>
          <a:p>
            <a:fld id="{D2E0DE3B-888D-49F0-9BD4-5824D3C6C9F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5698476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3ED229-9AF1-4078-80C1-A25F760EDFD7}" type="datetimeFigureOut">
              <a:rPr lang="en-US"/>
              <a:pPr>
                <a:defRPr/>
              </a:pPr>
              <a:t>1/11/2016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D321ED-C798-43ED-8CCB-F7B75A9D2C5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806063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blipFill dpi="0" rotWithShape="0">
          <a:blip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7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0A5A42-7A33-4C2E-9E4C-7252CD709D79}" type="datetimeFigureOut">
              <a:rPr lang="en-US"/>
              <a:pPr>
                <a:defRPr/>
              </a:pPr>
              <a:t>1/11/2016</a:t>
            </a:fld>
            <a:endParaRPr lang="en-US"/>
          </a:p>
        </p:txBody>
      </p:sp>
      <p:sp>
        <p:nvSpPr>
          <p:cNvPr id="8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5"/>
          </a:xfrm>
        </p:spPr>
        <p:txBody>
          <a:bodyPr>
            <a:noAutofit/>
          </a:bodyPr>
          <a:lstStyle>
            <a:lvl1pPr>
              <a:defRPr sz="2400"/>
            </a:lvl1pPr>
          </a:lstStyle>
          <a:p>
            <a:fld id="{B76BBC0A-A6B0-437E-B44B-DBF062F3AE9C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9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363369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7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40FFB16F-EED0-4FB9-BE75-9839B075C209}" type="datetimeFigureOut">
              <a:rPr lang="en-US"/>
              <a:pPr>
                <a:defRPr/>
              </a:pPr>
              <a:t>1/11/2016</a:t>
            </a:fld>
            <a:endParaRPr lang="en-US"/>
          </a:p>
        </p:txBody>
      </p:sp>
      <p:sp>
        <p:nvSpPr>
          <p:cNvPr id="6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FB66AEE-B914-494E-8590-D44907E53ACD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7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53011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38E20FC4-4AF2-4061-8ACB-D268BE6D4D3E}" type="datetimeFigureOut">
              <a:rPr lang="en-US"/>
              <a:pPr>
                <a:defRPr/>
              </a:pPr>
              <a:t>1/11/2016</a:t>
            </a:fld>
            <a:endParaRPr lang="en-US"/>
          </a:p>
        </p:txBody>
      </p:sp>
      <p:sp>
        <p:nvSpPr>
          <p:cNvPr id="8" name="Slide Number Placeholder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2CC9F98-A88F-4751-8780-D98EBB541754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9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56941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2913A4-E332-45F7-BF75-67FA674E4D0F}" type="datetimeFigureOut">
              <a:rPr lang="en-US"/>
              <a:pPr>
                <a:defRPr/>
              </a:pPr>
              <a:t>1/11/2016</a:t>
            </a:fld>
            <a:endParaRPr 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AC6DC6-D050-46B3-BC97-3B67B59495A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736430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EAD6F7-A274-4F01-B385-162D1C9566F7}" type="datetimeFigureOut">
              <a:rPr lang="en-US"/>
              <a:pPr>
                <a:defRPr/>
              </a:pPr>
              <a:t>1/11/2016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ACF6493-2E3B-4481-82F8-A42F0742DC5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82084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/>
          <a:lstStyle>
            <a:lvl1pPr algn="l">
              <a:buNone/>
              <a:defRPr sz="4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144A22-7F28-4036-B4CF-06C9B7AA067B}" type="datetimeFigureOut">
              <a:rPr lang="en-US"/>
              <a:pPr>
                <a:defRPr/>
              </a:pPr>
              <a:t>1/11/2016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B6D5F1-E6AC-43DC-80C8-70BFDB31ABC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181953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 bwMode="white">
          <a:xfrm>
            <a:off x="-9525" y="4572000"/>
            <a:ext cx="9144000" cy="887413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-9525" y="4664075"/>
            <a:ext cx="1463675" cy="7127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544638" y="4654550"/>
            <a:ext cx="7599362" cy="712788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 bwMode="white">
          <a:xfrm>
            <a:off x="1447800" y="0"/>
            <a:ext cx="100013" cy="686752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9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2E8CB679-8EB0-4223-8C39-ECF86AD14299}" type="datetimeFigureOut">
              <a:rPr lang="en-US"/>
              <a:pPr>
                <a:defRPr/>
              </a:pPr>
              <a:t>1/11/2016</a:t>
            </a:fld>
            <a:endParaRPr lang="en-US"/>
          </a:p>
        </p:txBody>
      </p:sp>
      <p:sp>
        <p:nvSpPr>
          <p:cNvPr id="10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50"/>
            <a:ext cx="1447800" cy="663575"/>
          </a:xfrm>
        </p:spPr>
        <p:txBody>
          <a:bodyPr/>
          <a:lstStyle>
            <a:lvl1pPr>
              <a:defRPr sz="2800"/>
            </a:lvl1pPr>
          </a:lstStyle>
          <a:p>
            <a:fld id="{C45621BF-8FA3-474D-80A2-B8C39269A79D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1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400"/>
            <a:ext cx="4572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098659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21"/>
          <p:cNvSpPr>
            <a:spLocks noGrp="1"/>
          </p:cNvSpPr>
          <p:nvPr>
            <p:ph type="title"/>
          </p:nvPr>
        </p:nvSpPr>
        <p:spPr bwMode="auto">
          <a:xfrm>
            <a:off x="609600" y="228600"/>
            <a:ext cx="8153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612775" y="1600200"/>
            <a:ext cx="81534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7524613-D7B1-40B3-AEA9-1B5DA7960400}" type="datetimeFigureOut">
              <a:rPr lang="en-US"/>
              <a:pPr>
                <a:defRPr/>
              </a:pPr>
              <a:t>1/11/2016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400"/>
            <a:ext cx="5421313" cy="365125"/>
          </a:xfrm>
          <a:prstGeom prst="rect">
            <a:avLst/>
          </a:prstGeom>
        </p:spPr>
        <p:txBody>
          <a:bodyPr vert="horz" anchor="ctr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5075"/>
            <a:ext cx="9144000" cy="31908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1279525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79525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1588"/>
            <a:ext cx="533400" cy="24447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>
            <a:lvl1pPr algn="ctr">
              <a:defRPr sz="1400" b="1">
                <a:solidFill>
                  <a:srgbClr val="FFFFFF"/>
                </a:solidFill>
                <a:latin typeface="Tw Cen MT" panose="020B0602020104020603" pitchFamily="34" charset="0"/>
              </a:defRPr>
            </a:lvl1pPr>
          </a:lstStyle>
          <a:p>
            <a:fld id="{F0FE9C87-FE51-4BB4-A5AD-A17B7C467F66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39" r:id="rId1"/>
    <p:sldLayoutId id="2147483835" r:id="rId2"/>
    <p:sldLayoutId id="2147483840" r:id="rId3"/>
    <p:sldLayoutId id="2147483841" r:id="rId4"/>
    <p:sldLayoutId id="2147483842" r:id="rId5"/>
    <p:sldLayoutId id="2147483836" r:id="rId6"/>
    <p:sldLayoutId id="2147483843" r:id="rId7"/>
    <p:sldLayoutId id="2147483837" r:id="rId8"/>
    <p:sldLayoutId id="2147483844" r:id="rId9"/>
    <p:sldLayoutId id="2147483838" r:id="rId10"/>
    <p:sldLayoutId id="2147483845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9pPr>
    </p:titleStyle>
    <p:bodyStyle>
      <a:lvl1pPr marL="319088" indent="-319088" algn="l" rtl="0" eaLnBrk="0" fontAlgn="base" hangingPunct="0">
        <a:spcBef>
          <a:spcPts val="700"/>
        </a:spcBef>
        <a:spcAft>
          <a:spcPct val="0"/>
        </a:spcAft>
        <a:buClr>
          <a:schemeClr val="accent2"/>
        </a:buClr>
        <a:buSzPct val="60000"/>
        <a:buFont typeface="Wingdings" panose="05000000000000000000" pitchFamily="2" charset="2"/>
        <a:buChar char="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ts val="550"/>
        </a:spcBef>
        <a:spcAft>
          <a:spcPct val="0"/>
        </a:spcAft>
        <a:buClr>
          <a:schemeClr val="accent1"/>
        </a:buClr>
        <a:buSzPct val="70000"/>
        <a:buFont typeface="Wingdings 2" panose="05020102010507070707" pitchFamily="18" charset="2"/>
        <a:buChar char="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5000"/>
        <a:buFont typeface="Wingdings" panose="05000000000000000000" pitchFamily="2" charset="2"/>
        <a:buChar char="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0" fontAlgn="base" hangingPunct="0">
        <a:spcBef>
          <a:spcPts val="400"/>
        </a:spcBef>
        <a:spcAft>
          <a:spcPct val="0"/>
        </a:spcAft>
        <a:buClr>
          <a:srgbClr val="A5AB81"/>
        </a:buClr>
        <a:buSzPct val="75000"/>
        <a:buFont typeface="Wingdings" panose="05000000000000000000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0" fontAlgn="base" hangingPunct="0">
        <a:spcBef>
          <a:spcPts val="400"/>
        </a:spcBef>
        <a:spcAft>
          <a:spcPct val="0"/>
        </a:spcAft>
        <a:buClr>
          <a:srgbClr val="D8B25C"/>
        </a:buClr>
        <a:buSzPct val="65000"/>
        <a:buFont typeface="Wingdings" panose="05000000000000000000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4.w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8.wmf"/><Relationship Id="rId5" Type="http://schemas.openxmlformats.org/officeDocument/2006/relationships/oleObject" Target="../embeddings/oleObject5.bin"/><Relationship Id="rId4" Type="http://schemas.openxmlformats.org/officeDocument/2006/relationships/image" Target="../media/image7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9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1.wmf"/><Relationship Id="rId5" Type="http://schemas.openxmlformats.org/officeDocument/2006/relationships/oleObject" Target="../embeddings/oleObject8.bin"/><Relationship Id="rId4" Type="http://schemas.openxmlformats.org/officeDocument/2006/relationships/image" Target="../media/image10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3.wmf"/><Relationship Id="rId5" Type="http://schemas.openxmlformats.org/officeDocument/2006/relationships/oleObject" Target="../embeddings/oleObject10.bin"/><Relationship Id="rId4" Type="http://schemas.openxmlformats.org/officeDocument/2006/relationships/image" Target="../media/image12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14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16.wmf"/><Relationship Id="rId5" Type="http://schemas.openxmlformats.org/officeDocument/2006/relationships/oleObject" Target="../embeddings/oleObject13.bin"/><Relationship Id="rId4" Type="http://schemas.openxmlformats.org/officeDocument/2006/relationships/image" Target="../media/image15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18.wmf"/><Relationship Id="rId5" Type="http://schemas.openxmlformats.org/officeDocument/2006/relationships/oleObject" Target="../embeddings/oleObject15.bin"/><Relationship Id="rId4" Type="http://schemas.openxmlformats.org/officeDocument/2006/relationships/image" Target="../media/image17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Warm-Up: Solve and Graph</a:t>
            </a:r>
          </a:p>
        </p:txBody>
      </p:sp>
      <p:sp>
        <p:nvSpPr>
          <p:cNvPr id="9219" name="Content Placeholder 3"/>
          <p:cNvSpPr>
            <a:spLocks noGrp="1"/>
          </p:cNvSpPr>
          <p:nvPr>
            <p:ph sz="quarter" idx="1"/>
          </p:nvPr>
        </p:nvSpPr>
        <p:spPr>
          <a:xfrm>
            <a:off x="228600" y="1600200"/>
            <a:ext cx="3886200" cy="4572000"/>
          </a:xfrm>
        </p:spPr>
        <p:txBody>
          <a:bodyPr/>
          <a:lstStyle/>
          <a:p>
            <a:r>
              <a:rPr lang="en-US" altLang="en-US" smtClean="0"/>
              <a:t>1.  </a:t>
            </a:r>
          </a:p>
        </p:txBody>
      </p:sp>
      <p:sp>
        <p:nvSpPr>
          <p:cNvPr id="9220" name="Content Placeholder 4"/>
          <p:cNvSpPr>
            <a:spLocks noGrp="1"/>
          </p:cNvSpPr>
          <p:nvPr>
            <p:ph sz="quarter" idx="2"/>
          </p:nvPr>
        </p:nvSpPr>
        <p:spPr>
          <a:xfrm>
            <a:off x="2971800" y="1600200"/>
            <a:ext cx="3886200" cy="4572000"/>
          </a:xfrm>
        </p:spPr>
        <p:txBody>
          <a:bodyPr/>
          <a:lstStyle/>
          <a:p>
            <a:r>
              <a:rPr lang="en-US" altLang="en-US" smtClean="0"/>
              <a:t>2. </a:t>
            </a:r>
          </a:p>
        </p:txBody>
      </p:sp>
      <p:sp>
        <p:nvSpPr>
          <p:cNvPr id="6" name="Content Placeholder 4"/>
          <p:cNvSpPr txBox="1">
            <a:spLocks/>
          </p:cNvSpPr>
          <p:nvPr/>
        </p:nvSpPr>
        <p:spPr bwMode="auto">
          <a:xfrm>
            <a:off x="5867400" y="1600200"/>
            <a:ext cx="38862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19088" indent="-319088" eaLnBrk="0" hangingPunct="0"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  <a:defRPr/>
            </a:pPr>
            <a:r>
              <a:rPr lang="en-US" sz="2900" dirty="0">
                <a:latin typeface="+mn-lt"/>
                <a:cs typeface="+mn-cs"/>
              </a:rPr>
              <a:t>3. </a:t>
            </a:r>
          </a:p>
        </p:txBody>
      </p:sp>
      <p:graphicFrame>
        <p:nvGraphicFramePr>
          <p:cNvPr id="9222" name="Object 2"/>
          <p:cNvGraphicFramePr>
            <a:graphicFrameLocks noChangeAspect="1"/>
          </p:cNvGraphicFramePr>
          <p:nvPr/>
        </p:nvGraphicFramePr>
        <p:xfrm>
          <a:off x="990600" y="1600200"/>
          <a:ext cx="1846263" cy="469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5" name="Equation" r:id="rId3" imgW="698197" imgH="177723" progId="Equation.3">
                  <p:embed/>
                </p:oleObj>
              </mc:Choice>
              <mc:Fallback>
                <p:oleObj name="Equation" r:id="rId3" imgW="698197" imgH="177723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1600200"/>
                        <a:ext cx="1846263" cy="469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23" name="Object 3"/>
          <p:cNvGraphicFramePr>
            <a:graphicFrameLocks noChangeAspect="1"/>
          </p:cNvGraphicFramePr>
          <p:nvPr/>
        </p:nvGraphicFramePr>
        <p:xfrm>
          <a:off x="3821113" y="1663700"/>
          <a:ext cx="2046287" cy="469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6" name="Equation" r:id="rId5" imgW="774028" imgH="177646" progId="Equation.3">
                  <p:embed/>
                </p:oleObj>
              </mc:Choice>
              <mc:Fallback>
                <p:oleObj name="Equation" r:id="rId5" imgW="774028" imgH="177646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21113" y="1663700"/>
                        <a:ext cx="2046287" cy="469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24" name="Object 4"/>
          <p:cNvGraphicFramePr>
            <a:graphicFrameLocks noChangeAspect="1"/>
          </p:cNvGraphicFramePr>
          <p:nvPr/>
        </p:nvGraphicFramePr>
        <p:xfrm>
          <a:off x="6697663" y="1390650"/>
          <a:ext cx="2014537" cy="1041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7" name="Equation" r:id="rId7" imgW="761669" imgH="393529" progId="Equation.3">
                  <p:embed/>
                </p:oleObj>
              </mc:Choice>
              <mc:Fallback>
                <p:oleObj name="Equation" r:id="rId7" imgW="761669" imgH="393529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97663" y="1390650"/>
                        <a:ext cx="2014537" cy="1041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r>
              <a:rPr lang="en-US" altLang="en-US" smtClean="0"/>
              <a:t>Class Work</a:t>
            </a:r>
          </a:p>
        </p:txBody>
      </p:sp>
      <p:sp>
        <p:nvSpPr>
          <p:cNvPr id="18435" name="Content Placeholder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eaLnBrk="1" hangingPunct="1"/>
            <a:r>
              <a:rPr lang="en-US" altLang="en-US" smtClean="0"/>
              <a:t>Page 349 # 5-10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r>
              <a:rPr lang="en-US" altLang="en-US" smtClean="0"/>
              <a:t>Homework</a:t>
            </a:r>
          </a:p>
        </p:txBody>
      </p:sp>
      <p:sp>
        <p:nvSpPr>
          <p:cNvPr id="19459" name="Content Placeholder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Page </a:t>
            </a:r>
            <a:r>
              <a:rPr lang="en-US" altLang="en-US" smtClean="0"/>
              <a:t>349 </a:t>
            </a:r>
            <a:r>
              <a:rPr lang="en-US" altLang="en-US" smtClean="0"/>
              <a:t>#26-31</a:t>
            </a:r>
          </a:p>
          <a:p>
            <a:pPr eaLnBrk="1" hangingPunct="1"/>
            <a:endParaRPr lang="en-US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Chapter 6 Section 3</a:t>
            </a:r>
            <a:endParaRPr lang="en-US" dirty="0"/>
          </a:p>
        </p:txBody>
      </p:sp>
      <p:sp>
        <p:nvSpPr>
          <p:cNvPr id="10243" name="Subtitle 2"/>
          <p:cNvSpPr>
            <a:spLocks noGrp="1"/>
          </p:cNvSpPr>
          <p:nvPr>
            <p:ph type="subTitle" idx="1"/>
          </p:nvPr>
        </p:nvSpPr>
        <p:spPr>
          <a:xfrm>
            <a:off x="2362200" y="6049963"/>
            <a:ext cx="6705600" cy="685800"/>
          </a:xfrm>
        </p:spPr>
        <p:txBody>
          <a:bodyPr/>
          <a:lstStyle/>
          <a:p>
            <a:pPr eaLnBrk="1" hangingPunct="1"/>
            <a:r>
              <a:rPr lang="en-US" altLang="en-US" smtClean="0"/>
              <a:t>Solving Compound Inequalities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r>
              <a:rPr lang="en-US" altLang="en-US" smtClean="0"/>
              <a:t>Compound Inequalities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sz="quarter" idx="1"/>
          </p:nvPr>
        </p:nvSpPr>
        <p:spPr>
          <a:xfrm>
            <a:off x="612775" y="1447800"/>
            <a:ext cx="8153400" cy="4495800"/>
          </a:xfrm>
        </p:spPr>
        <p:txBody>
          <a:bodyPr/>
          <a:lstStyle/>
          <a:p>
            <a:pPr eaLnBrk="1" hangingPunct="1"/>
            <a:r>
              <a:rPr lang="en-US" altLang="en-US" smtClean="0"/>
              <a:t>Consists of 2 inequalities connected by an “and” or “or”</a:t>
            </a:r>
          </a:p>
          <a:p>
            <a:pPr eaLnBrk="1" hangingPunct="1"/>
            <a:endParaRPr lang="en-US" altLang="en-US" smtClean="0"/>
          </a:p>
          <a:p>
            <a:pPr eaLnBrk="1" hangingPunct="1"/>
            <a:r>
              <a:rPr lang="en-US" altLang="en-US" smtClean="0"/>
              <a:t>Example: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mtClean="0"/>
              <a:t>	“And” 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n-US" smtClean="0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mtClean="0"/>
              <a:t>	“Or” 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n-US" smtClean="0"/>
          </a:p>
        </p:txBody>
      </p:sp>
      <p:graphicFrame>
        <p:nvGraphicFramePr>
          <p:cNvPr id="11268" name="Object 1"/>
          <p:cNvGraphicFramePr>
            <a:graphicFrameLocks noChangeAspect="1"/>
          </p:cNvGraphicFramePr>
          <p:nvPr/>
        </p:nvGraphicFramePr>
        <p:xfrm>
          <a:off x="2286000" y="3505200"/>
          <a:ext cx="2203450" cy="469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0" name="Equation" r:id="rId3" imgW="571004" imgH="177646" progId="Equation.3">
                  <p:embed/>
                </p:oleObj>
              </mc:Choice>
              <mc:Fallback>
                <p:oleObj name="Equation" r:id="rId3" imgW="571004" imgH="177646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0" y="3505200"/>
                        <a:ext cx="2203450" cy="469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69" name="Object 2"/>
          <p:cNvGraphicFramePr>
            <a:graphicFrameLocks noChangeAspect="1"/>
          </p:cNvGraphicFramePr>
          <p:nvPr/>
        </p:nvGraphicFramePr>
        <p:xfrm>
          <a:off x="2133600" y="4572000"/>
          <a:ext cx="3727450" cy="469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1" name="Equation" r:id="rId5" imgW="964781" imgH="177723" progId="Equation.3">
                  <p:embed/>
                </p:oleObj>
              </mc:Choice>
              <mc:Fallback>
                <p:oleObj name="Equation" r:id="rId5" imgW="964781" imgH="177723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3600" y="4572000"/>
                        <a:ext cx="3727450" cy="469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en-US" altLang="en-US" smtClean="0"/>
              <a:t>“And” Problems</a:t>
            </a:r>
          </a:p>
        </p:txBody>
      </p:sp>
      <p:sp>
        <p:nvSpPr>
          <p:cNvPr id="12291" name="Content Placeholder 3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r>
              <a:rPr lang="en-US" altLang="en-US" smtClean="0"/>
              <a:t>Both Inequalities must be true</a:t>
            </a:r>
          </a:p>
          <a:p>
            <a:r>
              <a:rPr lang="en-US" altLang="en-US" smtClean="0"/>
              <a:t>The graph overlaps (in the middle)</a:t>
            </a:r>
          </a:p>
          <a:p>
            <a:r>
              <a:rPr lang="en-US" altLang="en-US" smtClean="0"/>
              <a:t>The Inequality signs point in the same direction  </a:t>
            </a:r>
          </a:p>
        </p:txBody>
      </p:sp>
      <p:graphicFrame>
        <p:nvGraphicFramePr>
          <p:cNvPr id="12292" name="Object 9"/>
          <p:cNvGraphicFramePr>
            <a:graphicFrameLocks noChangeAspect="1"/>
          </p:cNvGraphicFramePr>
          <p:nvPr/>
        </p:nvGraphicFramePr>
        <p:xfrm>
          <a:off x="838200" y="3733800"/>
          <a:ext cx="2106613" cy="546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3" name="Equation" r:id="rId3" imgW="685502" imgH="177723" progId="Equation.3">
                  <p:embed/>
                </p:oleObj>
              </mc:Choice>
              <mc:Fallback>
                <p:oleObj name="Equation" r:id="rId3" imgW="685502" imgH="177723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3733800"/>
                        <a:ext cx="2106613" cy="546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Examples:</a:t>
            </a:r>
          </a:p>
        </p:txBody>
      </p:sp>
      <p:sp>
        <p:nvSpPr>
          <p:cNvPr id="13315" name="Content Placeholder 3"/>
          <p:cNvSpPr>
            <a:spLocks noGrp="1"/>
          </p:cNvSpPr>
          <p:nvPr>
            <p:ph sz="quarter" idx="1"/>
          </p:nvPr>
        </p:nvSpPr>
        <p:spPr>
          <a:xfrm>
            <a:off x="609600" y="1589088"/>
            <a:ext cx="3886200" cy="4572000"/>
          </a:xfrm>
        </p:spPr>
        <p:txBody>
          <a:bodyPr/>
          <a:lstStyle/>
          <a:p>
            <a:r>
              <a:rPr lang="en-US" altLang="en-US" smtClean="0"/>
              <a:t>1.  </a:t>
            </a:r>
          </a:p>
        </p:txBody>
      </p:sp>
      <p:sp>
        <p:nvSpPr>
          <p:cNvPr id="13316" name="Content Placeholder 4"/>
          <p:cNvSpPr>
            <a:spLocks noGrp="1"/>
          </p:cNvSpPr>
          <p:nvPr>
            <p:ph sz="quarter" idx="2"/>
          </p:nvPr>
        </p:nvSpPr>
        <p:spPr>
          <a:xfrm>
            <a:off x="4845050" y="1589088"/>
            <a:ext cx="3886200" cy="4572000"/>
          </a:xfrm>
        </p:spPr>
        <p:txBody>
          <a:bodyPr/>
          <a:lstStyle/>
          <a:p>
            <a:r>
              <a:rPr lang="en-US" altLang="en-US" smtClean="0"/>
              <a:t>2.  </a:t>
            </a:r>
          </a:p>
        </p:txBody>
      </p:sp>
      <p:graphicFrame>
        <p:nvGraphicFramePr>
          <p:cNvPr id="13317" name="Object 2"/>
          <p:cNvGraphicFramePr>
            <a:graphicFrameLocks noChangeAspect="1"/>
          </p:cNvGraphicFramePr>
          <p:nvPr/>
        </p:nvGraphicFramePr>
        <p:xfrm>
          <a:off x="1447800" y="1600200"/>
          <a:ext cx="2574925" cy="546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9" name="Equation" r:id="rId3" imgW="837836" imgH="177723" progId="Equation.3">
                  <p:embed/>
                </p:oleObj>
              </mc:Choice>
              <mc:Fallback>
                <p:oleObj name="Equation" r:id="rId3" imgW="837836" imgH="177723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7800" y="1600200"/>
                        <a:ext cx="2574925" cy="546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18" name="Object 3"/>
          <p:cNvGraphicFramePr>
            <a:graphicFrameLocks noChangeAspect="1"/>
          </p:cNvGraphicFramePr>
          <p:nvPr/>
        </p:nvGraphicFramePr>
        <p:xfrm>
          <a:off x="5715000" y="1600200"/>
          <a:ext cx="2732088" cy="546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20" name="Equation" r:id="rId5" imgW="888614" imgH="177723" progId="Equation.3">
                  <p:embed/>
                </p:oleObj>
              </mc:Choice>
              <mc:Fallback>
                <p:oleObj name="Equation" r:id="rId5" imgW="888614" imgH="177723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15000" y="1600200"/>
                        <a:ext cx="2732088" cy="546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Examples: 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sz="quarter" idx="1"/>
          </p:nvPr>
        </p:nvSpPr>
        <p:spPr>
          <a:xfrm>
            <a:off x="609600" y="1589088"/>
            <a:ext cx="3886200" cy="4572000"/>
          </a:xfrm>
        </p:spPr>
        <p:txBody>
          <a:bodyPr/>
          <a:lstStyle/>
          <a:p>
            <a:r>
              <a:rPr lang="en-US" altLang="en-US" smtClean="0"/>
              <a:t>3.  </a:t>
            </a:r>
          </a:p>
        </p:txBody>
      </p:sp>
      <p:sp>
        <p:nvSpPr>
          <p:cNvPr id="14340" name="Content Placeholder 3"/>
          <p:cNvSpPr>
            <a:spLocks noGrp="1"/>
          </p:cNvSpPr>
          <p:nvPr>
            <p:ph sz="quarter" idx="2"/>
          </p:nvPr>
        </p:nvSpPr>
        <p:spPr>
          <a:xfrm>
            <a:off x="4845050" y="1589088"/>
            <a:ext cx="3886200" cy="4572000"/>
          </a:xfrm>
        </p:spPr>
        <p:txBody>
          <a:bodyPr/>
          <a:lstStyle/>
          <a:p>
            <a:r>
              <a:rPr lang="en-US" altLang="en-US" smtClean="0"/>
              <a:t>4.  </a:t>
            </a:r>
          </a:p>
        </p:txBody>
      </p:sp>
      <p:graphicFrame>
        <p:nvGraphicFramePr>
          <p:cNvPr id="14341" name="Object 3"/>
          <p:cNvGraphicFramePr>
            <a:graphicFrameLocks noChangeAspect="1"/>
          </p:cNvGraphicFramePr>
          <p:nvPr/>
        </p:nvGraphicFramePr>
        <p:xfrm>
          <a:off x="1447800" y="1600200"/>
          <a:ext cx="2965450" cy="546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3" name="Equation" r:id="rId3" imgW="964781" imgH="177723" progId="Equation.3">
                  <p:embed/>
                </p:oleObj>
              </mc:Choice>
              <mc:Fallback>
                <p:oleObj name="Equation" r:id="rId3" imgW="964781" imgH="177723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7800" y="1600200"/>
                        <a:ext cx="2965450" cy="546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42" name="Object 4"/>
          <p:cNvGraphicFramePr>
            <a:graphicFrameLocks noChangeAspect="1"/>
          </p:cNvGraphicFramePr>
          <p:nvPr/>
        </p:nvGraphicFramePr>
        <p:xfrm>
          <a:off x="5715000" y="1600200"/>
          <a:ext cx="3082925" cy="546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4" name="Equation" r:id="rId5" imgW="1002865" imgH="177723" progId="Equation.3">
                  <p:embed/>
                </p:oleObj>
              </mc:Choice>
              <mc:Fallback>
                <p:oleObj name="Equation" r:id="rId5" imgW="1002865" imgH="177723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15000" y="1600200"/>
                        <a:ext cx="3082925" cy="546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en-US" altLang="en-US" smtClean="0"/>
              <a:t>“Or” Problems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r>
              <a:rPr lang="en-US" altLang="en-US" smtClean="0"/>
              <a:t>One of the Inequalities must be true</a:t>
            </a:r>
          </a:p>
          <a:p>
            <a:r>
              <a:rPr lang="en-US" altLang="en-US" smtClean="0"/>
              <a:t>Graph can be wherever</a:t>
            </a:r>
          </a:p>
        </p:txBody>
      </p:sp>
      <p:graphicFrame>
        <p:nvGraphicFramePr>
          <p:cNvPr id="15364" name="Object 2"/>
          <p:cNvGraphicFramePr>
            <a:graphicFrameLocks noChangeAspect="1"/>
          </p:cNvGraphicFramePr>
          <p:nvPr/>
        </p:nvGraphicFramePr>
        <p:xfrm>
          <a:off x="762000" y="3657600"/>
          <a:ext cx="2886075" cy="546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5" name="Equation" r:id="rId3" imgW="939392" imgH="177723" progId="Equation.3">
                  <p:embed/>
                </p:oleObj>
              </mc:Choice>
              <mc:Fallback>
                <p:oleObj name="Equation" r:id="rId3" imgW="939392" imgH="177723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3657600"/>
                        <a:ext cx="2886075" cy="546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Examples:</a:t>
            </a:r>
          </a:p>
        </p:txBody>
      </p:sp>
      <p:sp>
        <p:nvSpPr>
          <p:cNvPr id="16387" name="Content Placeholder 3"/>
          <p:cNvSpPr>
            <a:spLocks noGrp="1"/>
          </p:cNvSpPr>
          <p:nvPr>
            <p:ph sz="quarter" idx="1"/>
          </p:nvPr>
        </p:nvSpPr>
        <p:spPr>
          <a:xfrm>
            <a:off x="609600" y="1589088"/>
            <a:ext cx="3886200" cy="4572000"/>
          </a:xfrm>
        </p:spPr>
        <p:txBody>
          <a:bodyPr/>
          <a:lstStyle/>
          <a:p>
            <a:r>
              <a:rPr lang="en-US" altLang="en-US" smtClean="0"/>
              <a:t>1.  </a:t>
            </a:r>
          </a:p>
        </p:txBody>
      </p:sp>
      <p:sp>
        <p:nvSpPr>
          <p:cNvPr id="16388" name="Content Placeholder 4"/>
          <p:cNvSpPr>
            <a:spLocks noGrp="1"/>
          </p:cNvSpPr>
          <p:nvPr>
            <p:ph sz="quarter" idx="2"/>
          </p:nvPr>
        </p:nvSpPr>
        <p:spPr>
          <a:xfrm>
            <a:off x="5105400" y="1589088"/>
            <a:ext cx="3886200" cy="4572000"/>
          </a:xfrm>
        </p:spPr>
        <p:txBody>
          <a:bodyPr/>
          <a:lstStyle/>
          <a:p>
            <a:r>
              <a:rPr lang="en-US" altLang="en-US" smtClean="0"/>
              <a:t>2. </a:t>
            </a:r>
          </a:p>
        </p:txBody>
      </p:sp>
      <p:graphicFrame>
        <p:nvGraphicFramePr>
          <p:cNvPr id="16389" name="Object 2"/>
          <p:cNvGraphicFramePr>
            <a:graphicFrameLocks noChangeAspect="1"/>
          </p:cNvGraphicFramePr>
          <p:nvPr/>
        </p:nvGraphicFramePr>
        <p:xfrm>
          <a:off x="762000" y="2209800"/>
          <a:ext cx="3657600" cy="546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91" name="Equation" r:id="rId3" imgW="1383699" imgH="177723" progId="Equation.3">
                  <p:embed/>
                </p:oleObj>
              </mc:Choice>
              <mc:Fallback>
                <p:oleObj name="Equation" r:id="rId3" imgW="1383699" imgH="177723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2209800"/>
                        <a:ext cx="3657600" cy="546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390" name="Object 4"/>
          <p:cNvGraphicFramePr>
            <a:graphicFrameLocks noChangeAspect="1"/>
          </p:cNvGraphicFramePr>
          <p:nvPr/>
        </p:nvGraphicFramePr>
        <p:xfrm>
          <a:off x="5334000" y="2209800"/>
          <a:ext cx="3614738" cy="546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92" name="Equation" r:id="rId5" imgW="1409088" imgH="177723" progId="Equation.3">
                  <p:embed/>
                </p:oleObj>
              </mc:Choice>
              <mc:Fallback>
                <p:oleObj name="Equation" r:id="rId5" imgW="1409088" imgH="177723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0" y="2209800"/>
                        <a:ext cx="3614738" cy="546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Examples:</a:t>
            </a:r>
          </a:p>
        </p:txBody>
      </p:sp>
      <p:sp>
        <p:nvSpPr>
          <p:cNvPr id="17411" name="Content Placeholder 2"/>
          <p:cNvSpPr>
            <a:spLocks noGrp="1"/>
          </p:cNvSpPr>
          <p:nvPr>
            <p:ph sz="quarter" idx="1"/>
          </p:nvPr>
        </p:nvSpPr>
        <p:spPr>
          <a:xfrm>
            <a:off x="609600" y="1589088"/>
            <a:ext cx="3886200" cy="4572000"/>
          </a:xfrm>
        </p:spPr>
        <p:txBody>
          <a:bodyPr/>
          <a:lstStyle/>
          <a:p>
            <a:r>
              <a:rPr lang="en-US" altLang="en-US" smtClean="0"/>
              <a:t>3.  </a:t>
            </a:r>
          </a:p>
        </p:txBody>
      </p:sp>
      <p:sp>
        <p:nvSpPr>
          <p:cNvPr id="17412" name="Content Placeholder 3"/>
          <p:cNvSpPr>
            <a:spLocks noGrp="1"/>
          </p:cNvSpPr>
          <p:nvPr>
            <p:ph sz="quarter" idx="2"/>
          </p:nvPr>
        </p:nvSpPr>
        <p:spPr>
          <a:xfrm>
            <a:off x="4845050" y="1589088"/>
            <a:ext cx="3886200" cy="4572000"/>
          </a:xfrm>
        </p:spPr>
        <p:txBody>
          <a:bodyPr/>
          <a:lstStyle/>
          <a:p>
            <a:r>
              <a:rPr lang="en-US" altLang="en-US" smtClean="0"/>
              <a:t>4.  </a:t>
            </a:r>
          </a:p>
        </p:txBody>
      </p:sp>
      <p:graphicFrame>
        <p:nvGraphicFramePr>
          <p:cNvPr id="17413" name="Object 2"/>
          <p:cNvGraphicFramePr>
            <a:graphicFrameLocks noChangeAspect="1"/>
          </p:cNvGraphicFramePr>
          <p:nvPr/>
        </p:nvGraphicFramePr>
        <p:xfrm>
          <a:off x="533400" y="2286000"/>
          <a:ext cx="3556000" cy="546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5" name="Equation" r:id="rId3" imgW="1345616" imgH="177723" progId="Equation.3">
                  <p:embed/>
                </p:oleObj>
              </mc:Choice>
              <mc:Fallback>
                <p:oleObj name="Equation" r:id="rId3" imgW="1345616" imgH="177723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2286000"/>
                        <a:ext cx="3556000" cy="546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414" name="Object 3"/>
          <p:cNvGraphicFramePr>
            <a:graphicFrameLocks noChangeAspect="1"/>
          </p:cNvGraphicFramePr>
          <p:nvPr/>
        </p:nvGraphicFramePr>
        <p:xfrm>
          <a:off x="4876800" y="1992313"/>
          <a:ext cx="4192588" cy="1208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6" name="Equation" r:id="rId5" imgW="1586811" imgH="393529" progId="Equation.3">
                  <p:embed/>
                </p:oleObj>
              </mc:Choice>
              <mc:Fallback>
                <p:oleObj name="Equation" r:id="rId5" imgW="1586811" imgH="393529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76800" y="1992313"/>
                        <a:ext cx="4192588" cy="12080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Median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94B6D2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292</TotalTime>
  <Words>111</Words>
  <Application>Microsoft Office PowerPoint</Application>
  <PresentationFormat>On-screen Show (4:3)</PresentationFormat>
  <Paragraphs>36</Paragraphs>
  <Slides>11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Arial</vt:lpstr>
      <vt:lpstr>Tw Cen MT</vt:lpstr>
      <vt:lpstr>Wingdings</vt:lpstr>
      <vt:lpstr>Wingdings 2</vt:lpstr>
      <vt:lpstr>Calibri</vt:lpstr>
      <vt:lpstr>Median</vt:lpstr>
      <vt:lpstr>Microsoft Equation 3.0</vt:lpstr>
      <vt:lpstr>Warm-Up: Solve and Graph</vt:lpstr>
      <vt:lpstr>Chapter 6 Section 3</vt:lpstr>
      <vt:lpstr>Compound Inequalities</vt:lpstr>
      <vt:lpstr>“And” Problems</vt:lpstr>
      <vt:lpstr>Examples:</vt:lpstr>
      <vt:lpstr>Examples: </vt:lpstr>
      <vt:lpstr>“Or” Problems</vt:lpstr>
      <vt:lpstr>Examples:</vt:lpstr>
      <vt:lpstr>Examples:</vt:lpstr>
      <vt:lpstr>Class Work</vt:lpstr>
      <vt:lpstr>Homework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Miss Zeuggin October 27th 2008   Objectives:   graph linear inequalities in one variable  Solve one step linear inequalities</dc:title>
  <dc:creator>JLAKE</dc:creator>
  <cp:lastModifiedBy>LAKE, JEFF</cp:lastModifiedBy>
  <cp:revision>26</cp:revision>
  <dcterms:created xsi:type="dcterms:W3CDTF">2008-10-24T17:20:38Z</dcterms:created>
  <dcterms:modified xsi:type="dcterms:W3CDTF">2016-01-11T16:35:32Z</dcterms:modified>
</cp:coreProperties>
</file>