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3"/>
  </p:handoutMasterIdLst>
  <p:sldIdLst>
    <p:sldId id="274" r:id="rId2"/>
    <p:sldId id="258" r:id="rId3"/>
    <p:sldId id="257" r:id="rId4"/>
    <p:sldId id="269" r:id="rId5"/>
    <p:sldId id="276" r:id="rId6"/>
    <p:sldId id="277" r:id="rId7"/>
    <p:sldId id="275" r:id="rId8"/>
    <p:sldId id="278" r:id="rId9"/>
    <p:sldId id="279" r:id="rId10"/>
    <p:sldId id="267" r:id="rId11"/>
    <p:sldId id="268" r:id="rId12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76" autoAdjust="0"/>
  </p:normalViewPr>
  <p:slideViewPr>
    <p:cSldViewPr>
      <p:cViewPr varScale="1">
        <p:scale>
          <a:sx n="67" d="100"/>
          <a:sy n="67" d="100"/>
        </p:scale>
        <p:origin x="12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A03C1A-E777-4129-BD58-0B2354327421}" type="datetimeFigureOut">
              <a:rPr lang="en-US"/>
              <a:pPr>
                <a:defRPr/>
              </a:pPr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2F9A5EC-7622-4BC8-BF74-F1E28328BC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008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07EE087-7D8F-4AD6-B4EF-2C649776A531}" type="datetimeFigureOut">
              <a:rPr lang="en-US"/>
              <a:pPr>
                <a:defRPr/>
              </a:pPr>
              <a:t>1/11/2016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D7397E-6482-48A6-B641-21F7EDFB72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35741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5DEC8-6C77-4AB0-A3F7-D11DDC950969}" type="datetimeFigureOut">
              <a:rPr lang="en-US"/>
              <a:pPr>
                <a:defRPr/>
              </a:pPr>
              <a:t>1/11/2016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DBD27-AEE4-4097-BCBB-F66B3D8349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258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2633E-3EAB-4F70-B16E-B9093F2298E8}" type="datetimeFigureOut">
              <a:rPr lang="en-US"/>
              <a:pPr>
                <a:defRPr/>
              </a:pPr>
              <a:t>1/11/2016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D2E0DE3B-888D-49F0-9BD4-5824D3C6C9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9847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ED229-9AF1-4078-80C1-A25F760EDFD7}" type="datetimeFigureOut">
              <a:rPr lang="en-US"/>
              <a:pPr>
                <a:defRPr/>
              </a:pPr>
              <a:t>1/11/2016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321ED-C798-43ED-8CCB-F7B75A9D2C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060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A5A42-7A33-4C2E-9E4C-7252CD709D79}" type="datetimeFigureOut">
              <a:rPr lang="en-US"/>
              <a:pPr>
                <a:defRPr/>
              </a:pPr>
              <a:t>1/11/2016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B76BBC0A-A6B0-437E-B44B-DBF062F3AE9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3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0FFB16F-EED0-4FB9-BE75-9839B075C209}" type="datetimeFigureOut">
              <a:rPr lang="en-US"/>
              <a:pPr>
                <a:defRPr/>
              </a:pPr>
              <a:t>1/11/2016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B66AEE-B914-494E-8590-D44907E53AC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01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8E20FC4-4AF2-4061-8ACB-D268BE6D4D3E}" type="datetimeFigureOut">
              <a:rPr lang="en-US"/>
              <a:pPr>
                <a:defRPr/>
              </a:pPr>
              <a:t>1/11/2016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CC9F98-A88F-4751-8780-D98EBB54175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9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913A4-E332-45F7-BF75-67FA674E4D0F}" type="datetimeFigureOut">
              <a:rPr lang="en-US"/>
              <a:pPr>
                <a:defRPr/>
              </a:pPr>
              <a:t>1/11/2016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C6DC6-D050-46B3-BC97-3B67B59495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364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AD6F7-A274-4F01-B385-162D1C9566F7}" type="datetimeFigureOut">
              <a:rPr lang="en-US"/>
              <a:pPr>
                <a:defRPr/>
              </a:pPr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CF6493-2E3B-4481-82F8-A42F0742DC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20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44A22-7F28-4036-B4CF-06C9B7AA067B}" type="datetimeFigureOut">
              <a:rPr lang="en-US"/>
              <a:pPr>
                <a:defRPr/>
              </a:pPr>
              <a:t>1/11/2016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6D5F1-E6AC-43DC-80C8-70BFDB31AB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8195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8CB679-8EB0-4223-8C39-ECF86AD14299}" type="datetimeFigureOut">
              <a:rPr lang="en-US"/>
              <a:pPr>
                <a:defRPr/>
              </a:pPr>
              <a:t>1/11/2016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C45621BF-8FA3-474D-80A2-B8C39269A79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86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524613-D7B1-40B3-AEA9-1B5DA7960400}" type="datetimeFigureOut">
              <a:rPr lang="en-US"/>
              <a:pPr>
                <a:defRPr/>
              </a:pPr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Tw Cen MT" panose="020B0602020104020603" pitchFamily="34" charset="0"/>
              </a:defRPr>
            </a:lvl1pPr>
          </a:lstStyle>
          <a:p>
            <a:fld id="{F0FE9C87-FE51-4BB4-A5AD-A17B7C467F6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35" r:id="rId2"/>
    <p:sldLayoutId id="2147483840" r:id="rId3"/>
    <p:sldLayoutId id="2147483841" r:id="rId4"/>
    <p:sldLayoutId id="2147483842" r:id="rId5"/>
    <p:sldLayoutId id="2147483836" r:id="rId6"/>
    <p:sldLayoutId id="2147483843" r:id="rId7"/>
    <p:sldLayoutId id="2147483837" r:id="rId8"/>
    <p:sldLayoutId id="2147483844" r:id="rId9"/>
    <p:sldLayoutId id="2147483838" r:id="rId10"/>
    <p:sldLayoutId id="21474838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Warm-Up: Solve and Graph</a:t>
            </a:r>
          </a:p>
        </p:txBody>
      </p:sp>
      <p:sp>
        <p:nvSpPr>
          <p:cNvPr id="9219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3886200" cy="4572000"/>
          </a:xfrm>
        </p:spPr>
        <p:txBody>
          <a:bodyPr/>
          <a:lstStyle/>
          <a:p>
            <a:r>
              <a:rPr lang="en-US" altLang="en-US" smtClean="0"/>
              <a:t>1.  </a:t>
            </a:r>
          </a:p>
        </p:txBody>
      </p:sp>
      <p:sp>
        <p:nvSpPr>
          <p:cNvPr id="9220" name="Content Placeholder 4"/>
          <p:cNvSpPr>
            <a:spLocks noGrp="1"/>
          </p:cNvSpPr>
          <p:nvPr>
            <p:ph sz="quarter" idx="2"/>
          </p:nvPr>
        </p:nvSpPr>
        <p:spPr>
          <a:xfrm>
            <a:off x="2971800" y="1600200"/>
            <a:ext cx="3886200" cy="4572000"/>
          </a:xfrm>
        </p:spPr>
        <p:txBody>
          <a:bodyPr/>
          <a:lstStyle/>
          <a:p>
            <a:r>
              <a:rPr lang="en-US" altLang="en-US" smtClean="0"/>
              <a:t>2. 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5867400" y="1600200"/>
            <a:ext cx="3886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en-US" sz="2900" dirty="0">
                <a:latin typeface="+mn-lt"/>
                <a:cs typeface="+mn-cs"/>
              </a:rPr>
              <a:t>3. </a:t>
            </a:r>
          </a:p>
        </p:txBody>
      </p:sp>
      <p:graphicFrame>
        <p:nvGraphicFramePr>
          <p:cNvPr id="9222" name="Object 2"/>
          <p:cNvGraphicFramePr>
            <a:graphicFrameLocks noChangeAspect="1"/>
          </p:cNvGraphicFramePr>
          <p:nvPr/>
        </p:nvGraphicFramePr>
        <p:xfrm>
          <a:off x="990600" y="1600200"/>
          <a:ext cx="18462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3" imgW="698197" imgH="177723" progId="Equation.3">
                  <p:embed/>
                </p:oleObj>
              </mc:Choice>
              <mc:Fallback>
                <p:oleObj name="Equation" r:id="rId3" imgW="698197" imgH="17772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00200"/>
                        <a:ext cx="1846263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3"/>
          <p:cNvGraphicFramePr>
            <a:graphicFrameLocks noChangeAspect="1"/>
          </p:cNvGraphicFramePr>
          <p:nvPr/>
        </p:nvGraphicFramePr>
        <p:xfrm>
          <a:off x="3821113" y="1663700"/>
          <a:ext cx="204628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5" imgW="774028" imgH="177646" progId="Equation.3">
                  <p:embed/>
                </p:oleObj>
              </mc:Choice>
              <mc:Fallback>
                <p:oleObj name="Equation" r:id="rId5" imgW="774028" imgH="17764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113" y="1663700"/>
                        <a:ext cx="2046287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4"/>
          <p:cNvGraphicFramePr>
            <a:graphicFrameLocks noChangeAspect="1"/>
          </p:cNvGraphicFramePr>
          <p:nvPr/>
        </p:nvGraphicFramePr>
        <p:xfrm>
          <a:off x="6697663" y="1390650"/>
          <a:ext cx="2014537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7" imgW="761669" imgH="393529" progId="Equation.3">
                  <p:embed/>
                </p:oleObj>
              </mc:Choice>
              <mc:Fallback>
                <p:oleObj name="Equation" r:id="rId7" imgW="761669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7663" y="1390650"/>
                        <a:ext cx="2014537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Class Work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altLang="en-US" smtClean="0"/>
              <a:t>Page 349 # 5-10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Homework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Page </a:t>
            </a:r>
            <a:r>
              <a:rPr lang="en-US" altLang="en-US" smtClean="0"/>
              <a:t>349 </a:t>
            </a:r>
            <a:r>
              <a:rPr lang="en-US" altLang="en-US" smtClean="0"/>
              <a:t>#26-31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Chapter 6 Section 3</a:t>
            </a:r>
            <a:endParaRPr lang="en-US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Solving Compound Inequalities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Compound Inequalities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447800"/>
            <a:ext cx="8153400" cy="4495800"/>
          </a:xfrm>
        </p:spPr>
        <p:txBody>
          <a:bodyPr/>
          <a:lstStyle/>
          <a:p>
            <a:pPr eaLnBrk="1" hangingPunct="1"/>
            <a:r>
              <a:rPr lang="en-US" altLang="en-US" smtClean="0"/>
              <a:t>Consists of 2 inequalities connected by an “and” or “or”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Example: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“And”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“Or”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graphicFrame>
        <p:nvGraphicFramePr>
          <p:cNvPr id="11268" name="Object 1"/>
          <p:cNvGraphicFramePr>
            <a:graphicFrameLocks noChangeAspect="1"/>
          </p:cNvGraphicFramePr>
          <p:nvPr/>
        </p:nvGraphicFramePr>
        <p:xfrm>
          <a:off x="2286000" y="3505200"/>
          <a:ext cx="22034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3" imgW="571004" imgH="177646" progId="Equation.3">
                  <p:embed/>
                </p:oleObj>
              </mc:Choice>
              <mc:Fallback>
                <p:oleObj name="Equation" r:id="rId3" imgW="571004" imgH="17764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05200"/>
                        <a:ext cx="220345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2"/>
          <p:cNvGraphicFramePr>
            <a:graphicFrameLocks noChangeAspect="1"/>
          </p:cNvGraphicFramePr>
          <p:nvPr/>
        </p:nvGraphicFramePr>
        <p:xfrm>
          <a:off x="2133600" y="4572000"/>
          <a:ext cx="37274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5" imgW="964781" imgH="177723" progId="Equation.3">
                  <p:embed/>
                </p:oleObj>
              </mc:Choice>
              <mc:Fallback>
                <p:oleObj name="Equation" r:id="rId5" imgW="964781" imgH="17772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572000"/>
                        <a:ext cx="372745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“And” Problems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 smtClean="0"/>
              <a:t>Both Inequalities must be true</a:t>
            </a:r>
          </a:p>
          <a:p>
            <a:r>
              <a:rPr lang="en-US" altLang="en-US" smtClean="0"/>
              <a:t>The graph overlaps (in the middle)</a:t>
            </a:r>
          </a:p>
          <a:p>
            <a:r>
              <a:rPr lang="en-US" altLang="en-US" smtClean="0"/>
              <a:t>The Inequality signs point in the same direction  </a:t>
            </a:r>
          </a:p>
        </p:txBody>
      </p:sp>
      <p:graphicFrame>
        <p:nvGraphicFramePr>
          <p:cNvPr id="12292" name="Object 9"/>
          <p:cNvGraphicFramePr>
            <a:graphicFrameLocks noChangeAspect="1"/>
          </p:cNvGraphicFramePr>
          <p:nvPr/>
        </p:nvGraphicFramePr>
        <p:xfrm>
          <a:off x="838200" y="3733800"/>
          <a:ext cx="210661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3" imgW="685502" imgH="177723" progId="Equation.3">
                  <p:embed/>
                </p:oleObj>
              </mc:Choice>
              <mc:Fallback>
                <p:oleObj name="Equation" r:id="rId3" imgW="685502" imgH="17772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733800"/>
                        <a:ext cx="2106613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Examples:</a:t>
            </a:r>
          </a:p>
        </p:txBody>
      </p:sp>
      <p:sp>
        <p:nvSpPr>
          <p:cNvPr id="13315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3886200" cy="4572000"/>
          </a:xfrm>
        </p:spPr>
        <p:txBody>
          <a:bodyPr/>
          <a:lstStyle/>
          <a:p>
            <a:r>
              <a:rPr lang="en-US" altLang="en-US" smtClean="0"/>
              <a:t>1.  </a:t>
            </a:r>
          </a:p>
        </p:txBody>
      </p:sp>
      <p:sp>
        <p:nvSpPr>
          <p:cNvPr id="13316" name="Content Placeholder 4"/>
          <p:cNvSpPr>
            <a:spLocks noGrp="1"/>
          </p:cNvSpPr>
          <p:nvPr>
            <p:ph sz="quarter" idx="2"/>
          </p:nvPr>
        </p:nvSpPr>
        <p:spPr>
          <a:xfrm>
            <a:off x="4845050" y="1589088"/>
            <a:ext cx="3886200" cy="4572000"/>
          </a:xfrm>
        </p:spPr>
        <p:txBody>
          <a:bodyPr/>
          <a:lstStyle/>
          <a:p>
            <a:r>
              <a:rPr lang="en-US" altLang="en-US" smtClean="0"/>
              <a:t>2.  </a:t>
            </a:r>
          </a:p>
        </p:txBody>
      </p:sp>
      <p:graphicFrame>
        <p:nvGraphicFramePr>
          <p:cNvPr id="13317" name="Object 2"/>
          <p:cNvGraphicFramePr>
            <a:graphicFrameLocks noChangeAspect="1"/>
          </p:cNvGraphicFramePr>
          <p:nvPr/>
        </p:nvGraphicFramePr>
        <p:xfrm>
          <a:off x="1447800" y="1600200"/>
          <a:ext cx="25749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3" imgW="837836" imgH="177723" progId="Equation.3">
                  <p:embed/>
                </p:oleObj>
              </mc:Choice>
              <mc:Fallback>
                <p:oleObj name="Equation" r:id="rId3" imgW="837836" imgH="17772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600200"/>
                        <a:ext cx="257492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3"/>
          <p:cNvGraphicFramePr>
            <a:graphicFrameLocks noChangeAspect="1"/>
          </p:cNvGraphicFramePr>
          <p:nvPr/>
        </p:nvGraphicFramePr>
        <p:xfrm>
          <a:off x="5715000" y="1600200"/>
          <a:ext cx="273208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5" imgW="888614" imgH="177723" progId="Equation.3">
                  <p:embed/>
                </p:oleObj>
              </mc:Choice>
              <mc:Fallback>
                <p:oleObj name="Equation" r:id="rId5" imgW="888614" imgH="17772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600200"/>
                        <a:ext cx="2732088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Examples: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3886200" cy="4572000"/>
          </a:xfrm>
        </p:spPr>
        <p:txBody>
          <a:bodyPr/>
          <a:lstStyle/>
          <a:p>
            <a:r>
              <a:rPr lang="en-US" altLang="en-US" smtClean="0"/>
              <a:t>3.  </a:t>
            </a:r>
          </a:p>
        </p:txBody>
      </p:sp>
      <p:sp>
        <p:nvSpPr>
          <p:cNvPr id="14340" name="Content Placeholder 3"/>
          <p:cNvSpPr>
            <a:spLocks noGrp="1"/>
          </p:cNvSpPr>
          <p:nvPr>
            <p:ph sz="quarter" idx="2"/>
          </p:nvPr>
        </p:nvSpPr>
        <p:spPr>
          <a:xfrm>
            <a:off x="4845050" y="1589088"/>
            <a:ext cx="3886200" cy="4572000"/>
          </a:xfrm>
        </p:spPr>
        <p:txBody>
          <a:bodyPr/>
          <a:lstStyle/>
          <a:p>
            <a:r>
              <a:rPr lang="en-US" altLang="en-US" smtClean="0"/>
              <a:t>4.  </a:t>
            </a:r>
          </a:p>
        </p:txBody>
      </p:sp>
      <p:graphicFrame>
        <p:nvGraphicFramePr>
          <p:cNvPr id="14341" name="Object 3"/>
          <p:cNvGraphicFramePr>
            <a:graphicFrameLocks noChangeAspect="1"/>
          </p:cNvGraphicFramePr>
          <p:nvPr/>
        </p:nvGraphicFramePr>
        <p:xfrm>
          <a:off x="1447800" y="1600200"/>
          <a:ext cx="29654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3" imgW="964781" imgH="177723" progId="Equation.3">
                  <p:embed/>
                </p:oleObj>
              </mc:Choice>
              <mc:Fallback>
                <p:oleObj name="Equation" r:id="rId3" imgW="964781" imgH="17772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600200"/>
                        <a:ext cx="296545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4"/>
          <p:cNvGraphicFramePr>
            <a:graphicFrameLocks noChangeAspect="1"/>
          </p:cNvGraphicFramePr>
          <p:nvPr/>
        </p:nvGraphicFramePr>
        <p:xfrm>
          <a:off x="5715000" y="1600200"/>
          <a:ext cx="30829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5" imgW="1002865" imgH="177723" progId="Equation.3">
                  <p:embed/>
                </p:oleObj>
              </mc:Choice>
              <mc:Fallback>
                <p:oleObj name="Equation" r:id="rId5" imgW="1002865" imgH="17772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600200"/>
                        <a:ext cx="308292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“Or” Problems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 smtClean="0"/>
              <a:t>One of the Inequalities must be true</a:t>
            </a:r>
          </a:p>
          <a:p>
            <a:r>
              <a:rPr lang="en-US" altLang="en-US" smtClean="0"/>
              <a:t>Graph can be wherever</a:t>
            </a:r>
          </a:p>
        </p:txBody>
      </p:sp>
      <p:graphicFrame>
        <p:nvGraphicFramePr>
          <p:cNvPr id="15364" name="Object 2"/>
          <p:cNvGraphicFramePr>
            <a:graphicFrameLocks noChangeAspect="1"/>
          </p:cNvGraphicFramePr>
          <p:nvPr/>
        </p:nvGraphicFramePr>
        <p:xfrm>
          <a:off x="762000" y="3657600"/>
          <a:ext cx="28860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3" imgW="939392" imgH="177723" progId="Equation.3">
                  <p:embed/>
                </p:oleObj>
              </mc:Choice>
              <mc:Fallback>
                <p:oleObj name="Equation" r:id="rId3" imgW="939392" imgH="17772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657600"/>
                        <a:ext cx="288607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Examples: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3886200" cy="4572000"/>
          </a:xfrm>
        </p:spPr>
        <p:txBody>
          <a:bodyPr/>
          <a:lstStyle/>
          <a:p>
            <a:r>
              <a:rPr lang="en-US" altLang="en-US" smtClean="0"/>
              <a:t>1.  </a:t>
            </a:r>
          </a:p>
        </p:txBody>
      </p:sp>
      <p:sp>
        <p:nvSpPr>
          <p:cNvPr id="16388" name="Content Placeholder 4"/>
          <p:cNvSpPr>
            <a:spLocks noGrp="1"/>
          </p:cNvSpPr>
          <p:nvPr>
            <p:ph sz="quarter" idx="2"/>
          </p:nvPr>
        </p:nvSpPr>
        <p:spPr>
          <a:xfrm>
            <a:off x="5105400" y="1589088"/>
            <a:ext cx="3886200" cy="4572000"/>
          </a:xfrm>
        </p:spPr>
        <p:txBody>
          <a:bodyPr/>
          <a:lstStyle/>
          <a:p>
            <a:r>
              <a:rPr lang="en-US" altLang="en-US" smtClean="0"/>
              <a:t>2. </a:t>
            </a:r>
          </a:p>
        </p:txBody>
      </p:sp>
      <p:graphicFrame>
        <p:nvGraphicFramePr>
          <p:cNvPr id="16389" name="Object 2"/>
          <p:cNvGraphicFramePr>
            <a:graphicFrameLocks noChangeAspect="1"/>
          </p:cNvGraphicFramePr>
          <p:nvPr/>
        </p:nvGraphicFramePr>
        <p:xfrm>
          <a:off x="762000" y="2209800"/>
          <a:ext cx="36576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3" imgW="1383699" imgH="177723" progId="Equation.3">
                  <p:embed/>
                </p:oleObj>
              </mc:Choice>
              <mc:Fallback>
                <p:oleObj name="Equation" r:id="rId3" imgW="1383699" imgH="17772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09800"/>
                        <a:ext cx="36576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4"/>
          <p:cNvGraphicFramePr>
            <a:graphicFrameLocks noChangeAspect="1"/>
          </p:cNvGraphicFramePr>
          <p:nvPr/>
        </p:nvGraphicFramePr>
        <p:xfrm>
          <a:off x="5334000" y="2209800"/>
          <a:ext cx="361473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Equation" r:id="rId5" imgW="1409088" imgH="177723" progId="Equation.3">
                  <p:embed/>
                </p:oleObj>
              </mc:Choice>
              <mc:Fallback>
                <p:oleObj name="Equation" r:id="rId5" imgW="1409088" imgH="17772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209800"/>
                        <a:ext cx="3614738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Examples: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3886200" cy="4572000"/>
          </a:xfrm>
        </p:spPr>
        <p:txBody>
          <a:bodyPr/>
          <a:lstStyle/>
          <a:p>
            <a:r>
              <a:rPr lang="en-US" altLang="en-US" smtClean="0"/>
              <a:t>3.  </a:t>
            </a:r>
          </a:p>
        </p:txBody>
      </p:sp>
      <p:sp>
        <p:nvSpPr>
          <p:cNvPr id="17412" name="Content Placeholder 3"/>
          <p:cNvSpPr>
            <a:spLocks noGrp="1"/>
          </p:cNvSpPr>
          <p:nvPr>
            <p:ph sz="quarter" idx="2"/>
          </p:nvPr>
        </p:nvSpPr>
        <p:spPr>
          <a:xfrm>
            <a:off x="4845050" y="1589088"/>
            <a:ext cx="3886200" cy="4572000"/>
          </a:xfrm>
        </p:spPr>
        <p:txBody>
          <a:bodyPr/>
          <a:lstStyle/>
          <a:p>
            <a:r>
              <a:rPr lang="en-US" altLang="en-US" smtClean="0"/>
              <a:t>4.  </a:t>
            </a:r>
          </a:p>
        </p:txBody>
      </p:sp>
      <p:graphicFrame>
        <p:nvGraphicFramePr>
          <p:cNvPr id="17413" name="Object 2"/>
          <p:cNvGraphicFramePr>
            <a:graphicFrameLocks noChangeAspect="1"/>
          </p:cNvGraphicFramePr>
          <p:nvPr/>
        </p:nvGraphicFramePr>
        <p:xfrm>
          <a:off x="533400" y="2286000"/>
          <a:ext cx="35560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3" imgW="1345616" imgH="177723" progId="Equation.3">
                  <p:embed/>
                </p:oleObj>
              </mc:Choice>
              <mc:Fallback>
                <p:oleObj name="Equation" r:id="rId3" imgW="1345616" imgH="17772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0"/>
                        <a:ext cx="35560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3"/>
          <p:cNvGraphicFramePr>
            <a:graphicFrameLocks noChangeAspect="1"/>
          </p:cNvGraphicFramePr>
          <p:nvPr/>
        </p:nvGraphicFramePr>
        <p:xfrm>
          <a:off x="4876800" y="1992313"/>
          <a:ext cx="4192588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5" imgW="1586811" imgH="393529" progId="Equation.3">
                  <p:embed/>
                </p:oleObj>
              </mc:Choice>
              <mc:Fallback>
                <p:oleObj name="Equation" r:id="rId5" imgW="1586811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992313"/>
                        <a:ext cx="4192588" cy="120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292</TotalTime>
  <Words>111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Tw Cen MT</vt:lpstr>
      <vt:lpstr>Wingdings</vt:lpstr>
      <vt:lpstr>Wingdings 2</vt:lpstr>
      <vt:lpstr>Calibri</vt:lpstr>
      <vt:lpstr>Median</vt:lpstr>
      <vt:lpstr>Microsoft Equation 3.0</vt:lpstr>
      <vt:lpstr>Warm-Up: Solve and Graph</vt:lpstr>
      <vt:lpstr>Chapter 6 Section 3</vt:lpstr>
      <vt:lpstr>Compound Inequalities</vt:lpstr>
      <vt:lpstr>“And” Problems</vt:lpstr>
      <vt:lpstr>Examples:</vt:lpstr>
      <vt:lpstr>Examples: </vt:lpstr>
      <vt:lpstr>“Or” Problems</vt:lpstr>
      <vt:lpstr>Examples:</vt:lpstr>
      <vt:lpstr>Examples:</vt:lpstr>
      <vt:lpstr>Class Work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 Zeuggin October 27th 2008   Objectives:   graph linear inequalities in one variable  Solve one step linear inequalities</dc:title>
  <dc:creator>JLAKE</dc:creator>
  <cp:lastModifiedBy>LAKE, JEFF</cp:lastModifiedBy>
  <cp:revision>26</cp:revision>
  <dcterms:created xsi:type="dcterms:W3CDTF">2008-10-24T17:20:38Z</dcterms:created>
  <dcterms:modified xsi:type="dcterms:W3CDTF">2016-01-11T16:35:32Z</dcterms:modified>
</cp:coreProperties>
</file>